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257" r:id="rId3"/>
    <p:sldId id="260" r:id="rId4"/>
    <p:sldId id="320" r:id="rId5"/>
    <p:sldId id="564" r:id="rId6"/>
    <p:sldId id="550" r:id="rId7"/>
    <p:sldId id="558" r:id="rId8"/>
    <p:sldId id="552" r:id="rId9"/>
    <p:sldId id="450" r:id="rId10"/>
    <p:sldId id="563" r:id="rId11"/>
    <p:sldId id="572" r:id="rId12"/>
    <p:sldId id="452" r:id="rId13"/>
    <p:sldId id="566" r:id="rId14"/>
    <p:sldId id="567" r:id="rId15"/>
    <p:sldId id="568" r:id="rId16"/>
    <p:sldId id="569" r:id="rId17"/>
    <p:sldId id="570" r:id="rId18"/>
    <p:sldId id="571" r:id="rId19"/>
    <p:sldId id="443" r:id="rId20"/>
    <p:sldId id="453" r:id="rId21"/>
    <p:sldId id="455" r:id="rId22"/>
    <p:sldId id="456" r:id="rId23"/>
    <p:sldId id="459" r:id="rId24"/>
    <p:sldId id="457" r:id="rId25"/>
    <p:sldId id="458" r:id="rId26"/>
    <p:sldId id="368" r:id="rId27"/>
    <p:sldId id="298" r:id="rId28"/>
    <p:sldId id="29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22" autoAdjust="0"/>
  </p:normalViewPr>
  <p:slideViewPr>
    <p:cSldViewPr>
      <p:cViewPr varScale="1">
        <p:scale>
          <a:sx n="123" d="100"/>
          <a:sy n="123" d="100"/>
        </p:scale>
        <p:origin x="120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8A65FE14-F1E4-454E-B559-D2161E1324C3}"/>
    <pc:docChg chg="modSld">
      <pc:chgData name="Wittman, Barry" userId="bff186cd-6ce8-41ba-8e8c-e85cdef216de" providerId="ADAL" clId="{8A65FE14-F1E4-454E-B559-D2161E1324C3}" dt="2020-03-22T19:10:03.378" v="56"/>
      <pc:docMkLst>
        <pc:docMk/>
      </pc:docMkLst>
      <pc:sldChg chg="modSp">
        <pc:chgData name="Wittman, Barry" userId="bff186cd-6ce8-41ba-8e8c-e85cdef216de" providerId="ADAL" clId="{8A65FE14-F1E4-454E-B559-D2161E1324C3}" dt="2020-03-19T10:19:58.144" v="5" actId="20577"/>
        <pc:sldMkLst>
          <pc:docMk/>
          <pc:sldMk cId="0" sldId="256"/>
        </pc:sldMkLst>
        <pc:spChg chg="mod">
          <ac:chgData name="Wittman, Barry" userId="bff186cd-6ce8-41ba-8e8c-e85cdef216de" providerId="ADAL" clId="{8A65FE14-F1E4-454E-B559-D2161E1324C3}" dt="2020-03-19T10:19:58.144" v="5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8A65FE14-F1E4-454E-B559-D2161E1324C3}" dt="2020-03-19T10:27:59.852" v="55" actId="20577"/>
        <pc:sldMkLst>
          <pc:docMk/>
          <pc:sldMk cId="0" sldId="297"/>
        </pc:sldMkLst>
        <pc:spChg chg="mod">
          <ac:chgData name="Wittman, Barry" userId="bff186cd-6ce8-41ba-8e8c-e85cdef216de" providerId="ADAL" clId="{8A65FE14-F1E4-454E-B559-D2161E1324C3}" dt="2020-03-19T10:27:59.852" v="55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 modAnim">
        <pc:chgData name="Wittman, Barry" userId="bff186cd-6ce8-41ba-8e8c-e85cdef216de" providerId="ADAL" clId="{8A65FE14-F1E4-454E-B559-D2161E1324C3}" dt="2020-03-22T19:10:03.378" v="56"/>
        <pc:sldMkLst>
          <pc:docMk/>
          <pc:sldMk cId="0" sldId="298"/>
        </pc:sldMkLst>
        <pc:spChg chg="mod">
          <ac:chgData name="Wittman, Barry" userId="bff186cd-6ce8-41ba-8e8c-e85cdef216de" providerId="ADAL" clId="{8A65FE14-F1E4-454E-B559-D2161E1324C3}" dt="2020-03-22T19:10:03.378" v="56"/>
          <ac:spMkLst>
            <pc:docMk/>
            <pc:sldMk cId="0" sldId="29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73CF52-2E39-4465-B339-7132218FFFB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24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 2400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9 -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in sorted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9398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Let's define a function that takes a pointer to a (possibly empty) linked list and adds a value in sorted order (assuming that the list is already sorted)</a:t>
            </a:r>
          </a:p>
          <a:p>
            <a:r>
              <a:rPr lang="en-US" dirty="0"/>
              <a:t>There are two possible ways to do it</a:t>
            </a:r>
          </a:p>
          <a:p>
            <a:pPr lvl="1"/>
            <a:r>
              <a:rPr lang="en-US" dirty="0"/>
              <a:t>Return the new head of the list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Take a pointer to a pointer and change it directly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191000"/>
            <a:ext cx="10972800" cy="795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node* add(node* head,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value);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5605530"/>
            <a:ext cx="10972800" cy="795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add(node**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headPointer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value);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03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69278CD-DA82-4601-973B-DD9A73406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Enums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19085E-C6A7-4C91-A76F-2EDBB011E9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14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enum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situations where you'd like to have a set of named constants</a:t>
            </a:r>
          </a:p>
          <a:p>
            <a:r>
              <a:rPr lang="en-US" dirty="0"/>
              <a:t>In many cases, you'd like those constants to be different from each other</a:t>
            </a:r>
          </a:p>
          <a:p>
            <a:r>
              <a:rPr lang="en-US" dirty="0"/>
              <a:t>What if there were a way to create such a list of constants easily?</a:t>
            </a:r>
          </a:p>
          <a:p>
            <a:r>
              <a:rPr lang="en-US" dirty="0"/>
              <a:t>Enter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57635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enum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1778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To create these constants, type </a:t>
            </a:r>
            <a:r>
              <a:rPr lang="en-US" dirty="0" err="1"/>
              <a:t>enum</a:t>
            </a:r>
            <a:r>
              <a:rPr lang="en-US" dirty="0"/>
              <a:t> and then the names of your constants in braces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Then in your code, you can use these values (which are stored as integers)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28194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{ SUNDAY, MONDAY, TUESDAY, WEDNESDAY, THURSDAY, FRIDAY, SATURDAY };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4953000"/>
            <a:ext cx="10972800" cy="1371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day =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FRIDAY;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(day == SUNDAY)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"My 'I don't have to run' day\n"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43809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dirty="0"/>
              <a:t>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can also create named </a:t>
            </a:r>
            <a:r>
              <a:rPr lang="en-US" dirty="0" err="1"/>
              <a:t>enum</a:t>
            </a:r>
            <a:r>
              <a:rPr lang="en-US" dirty="0"/>
              <a:t> types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Then you can declare variables of these types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Naturally, because they are constants, it is traditional to name </a:t>
            </a:r>
            <a:r>
              <a:rPr lang="en-US" dirty="0" err="1"/>
              <a:t>enum</a:t>
            </a:r>
            <a:r>
              <a:rPr lang="en-US" dirty="0"/>
              <a:t> values in ALL CAPS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25146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Color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{ BLACK, BLUE, GREEN, ORANGE, PURPLE, RED, WHITE, YELLOW };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42672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Color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color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color =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YELLOW;</a:t>
            </a:r>
          </a:p>
        </p:txBody>
      </p:sp>
    </p:spTree>
    <p:extLst>
      <p:ext uri="{BB962C8B-B14F-4D97-AF65-F5344CB8AC3E}">
        <p14:creationId xmlns:p14="http://schemas.microsoft.com/office/powerpoint/2010/main" val="171418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/>
              <a:t> +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enum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 to declare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dirty="0"/>
              <a:t> types (and there isn't much reason to, since C treats them exactly like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values), you can use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dirty="0"/>
              <a:t> to avoid typing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dirty="0"/>
              <a:t> all the time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733800"/>
            <a:ext cx="10972800" cy="2209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{ C, C_PLUS_PLUS, C_SHARP, JAVA, JAVASCSRIPT, LISP, ML, OBJECTIVE_C, PERL, PHP, PYTHON, RUBY, VISUAL_BASIC } Language;</a:t>
            </a:r>
          </a:p>
          <a:p>
            <a:pPr marL="118872" indent="0"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Language language1 = C;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Language language2 = JAVA;</a:t>
            </a:r>
          </a:p>
        </p:txBody>
      </p:sp>
    </p:spTree>
    <p:extLst>
      <p:ext uri="{BB962C8B-B14F-4D97-AF65-F5344CB8AC3E}">
        <p14:creationId xmlns:p14="http://schemas.microsoft.com/office/powerpoint/2010/main" val="147666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dirty="0"/>
              <a:t>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dirty="0"/>
              <a:t> values by default start at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and increase by one with each new constant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 this case, the constants have the following numbering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SUNDAY</a:t>
            </a:r>
            <a:r>
              <a:rPr lang="en-US" dirty="0"/>
              <a:t>: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MONDAY</a:t>
            </a:r>
            <a:r>
              <a:rPr lang="en-US" dirty="0"/>
              <a:t> :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TUESDAY</a:t>
            </a:r>
            <a:r>
              <a:rPr lang="en-US" dirty="0"/>
              <a:t> :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WEDNESDAY</a:t>
            </a:r>
            <a:r>
              <a:rPr lang="en-US" dirty="0"/>
              <a:t> :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3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THURSDAY</a:t>
            </a:r>
            <a:r>
              <a:rPr lang="en-US" dirty="0"/>
              <a:t> :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4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FRIDAY</a:t>
            </a:r>
            <a:r>
              <a:rPr lang="en-US" dirty="0"/>
              <a:t> :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5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SATURDAY</a:t>
            </a:r>
            <a:r>
              <a:rPr lang="en-US" dirty="0"/>
              <a:t> :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6</a:t>
            </a:r>
          </a:p>
          <a:p>
            <a:pPr lvl="1"/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22860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{ SUNDAY, MONDAY, TUESDAY, WEDNESDAY, THURSDAY, FRIDAY, SATURDAY };</a:t>
            </a:r>
          </a:p>
        </p:txBody>
      </p:sp>
    </p:spTree>
    <p:extLst>
      <p:ext uri="{BB962C8B-B14F-4D97-AF65-F5344CB8AC3E}">
        <p14:creationId xmlns:p14="http://schemas.microsoft.com/office/powerpoint/2010/main" val="384871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720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You can even specify the values in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enum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you assign values, it is possible to make two or more of the constants have the same value (usually bad)</a:t>
            </a:r>
          </a:p>
          <a:p>
            <a:r>
              <a:rPr lang="en-US" dirty="0"/>
              <a:t>A common reason that values are assigned is so that you can do bitwise combinations of values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2286000"/>
            <a:ext cx="109728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{ ANIMAL = 7, MINERAL = 9, VEGETABLE = 11 };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4419600"/>
            <a:ext cx="10972800" cy="2133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{ PEPPERONI = 1, SAUSAGE = 2, BACON = 4, MUSHROOMS = 8, PEPPER = 16, ONIONS = 32, OLIVES = 64, EXTRA_CHEESE = 128 };</a:t>
            </a:r>
          </a:p>
          <a:p>
            <a:pPr marL="118872" indent="0"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toppings = PEPPERONI | ONIONS | MUSHROOMS;</a:t>
            </a:r>
          </a:p>
        </p:txBody>
      </p:sp>
    </p:spTree>
    <p:extLst>
      <p:ext uri="{BB962C8B-B14F-4D97-AF65-F5344CB8AC3E}">
        <p14:creationId xmlns:p14="http://schemas.microsoft.com/office/powerpoint/2010/main" val="264393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classic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enum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Before C90, there was no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/>
              <a:t> type</a:t>
            </a:r>
          </a:p>
          <a:p>
            <a:r>
              <a:rPr lang="en-US" dirty="0"/>
              <a:t>Then, a common uses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dirty="0"/>
              <a:t> was to specify a Boolean type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It's not a perfect system, since you can assign values other than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dirty="0"/>
              <a:t> to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BOOLEAN</a:t>
            </a:r>
          </a:p>
          <a:p>
            <a:r>
              <a:rPr lang="en-US" dirty="0"/>
              <a:t>Likewise, other values are also true in C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2971800"/>
            <a:ext cx="109728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{ FALSE, TRUE } BOOLEAN;</a:t>
            </a:r>
          </a:p>
          <a:p>
            <a:pPr marL="118872" indent="0">
              <a:buNone/>
            </a:pP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BOOLEAN value = TRUE;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BOOLEAN flag = FALSE;</a:t>
            </a:r>
          </a:p>
        </p:txBody>
      </p:sp>
    </p:spTree>
    <p:extLst>
      <p:ext uri="{BB962C8B-B14F-4D97-AF65-F5344CB8AC3E}">
        <p14:creationId xmlns:p14="http://schemas.microsoft.com/office/powerpoint/2010/main" val="152869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 Fields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35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Linked lists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space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next topics we'll discuss today are primarily about saving space</a:t>
            </a:r>
          </a:p>
          <a:p>
            <a:r>
              <a:rPr lang="en-US" dirty="0"/>
              <a:t>They don't make code safer, easier to read, or more time efficient</a:t>
            </a:r>
          </a:p>
          <a:p>
            <a:r>
              <a:rPr lang="en-US" dirty="0"/>
              <a:t>At C's inception, memory was scarce and expensive</a:t>
            </a:r>
          </a:p>
          <a:p>
            <a:r>
              <a:rPr lang="en-US" dirty="0"/>
              <a:t>These days, memory is plentiful and cheap</a:t>
            </a:r>
          </a:p>
        </p:txBody>
      </p:sp>
    </p:spTree>
    <p:extLst>
      <p:ext uri="{BB962C8B-B14F-4D97-AF65-F5344CB8AC3E}">
        <p14:creationId xmlns:p14="http://schemas.microsoft.com/office/powerpoint/2010/main" val="37042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you wanted to record bits?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smallest addressable chunk of memory in C is a byte</a:t>
            </a:r>
          </a:p>
          <a:p>
            <a:pPr lvl="1"/>
            <a:r>
              <a:rPr lang="en-US" dirty="0"/>
              <a:t>Stored in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</a:p>
          <a:p>
            <a:r>
              <a:rPr lang="en-US" dirty="0"/>
              <a:t>If you want to record several individual bit values, what do you do?</a:t>
            </a:r>
          </a:p>
          <a:p>
            <a:r>
              <a:rPr lang="en-US" dirty="0"/>
              <a:t>You can use bitwise operations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|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&gt;&gt;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~</a:t>
            </a:r>
            <a:r>
              <a:rPr lang="en-US" dirty="0"/>
              <a:t>) to manipulate bits</a:t>
            </a:r>
          </a:p>
          <a:p>
            <a:pPr lvl="1"/>
            <a:r>
              <a:rPr lang="en-US" dirty="0"/>
              <a:t>But it's tedious!</a:t>
            </a:r>
          </a:p>
        </p:txBody>
      </p:sp>
    </p:spTree>
    <p:extLst>
      <p:ext uri="{BB962C8B-B14F-4D97-AF65-F5344CB8AC3E}">
        <p14:creationId xmlns:p14="http://schemas.microsoft.com/office/powerpoint/2010/main" val="375677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 fields in a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1"/>
            <a:ext cx="10972800" cy="2209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You can define a </a:t>
            </a:r>
            <a:r>
              <a:rPr lang="en-US" dirty="0" err="1"/>
              <a:t>struct</a:t>
            </a:r>
            <a:r>
              <a:rPr lang="en-US" dirty="0"/>
              <a:t> and define how many bits wide each element is</a:t>
            </a:r>
          </a:p>
          <a:p>
            <a:pPr lvl="1"/>
            <a:r>
              <a:rPr lang="en-US" dirty="0"/>
              <a:t>It only works for integral types, and it makes the most sense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Give the number of bits it uses after a colon</a:t>
            </a:r>
          </a:p>
          <a:p>
            <a:pPr lvl="1"/>
            <a:r>
              <a:rPr lang="en-US" dirty="0"/>
              <a:t>The bits can't be larger than the size the type would normally have</a:t>
            </a:r>
          </a:p>
          <a:p>
            <a:pPr lvl="1"/>
            <a:r>
              <a:rPr lang="en-US" dirty="0"/>
              <a:t>You can have unnamed fields for padding purposes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733800"/>
            <a:ext cx="10972800" cy="2743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85000" lnSpcReduction="2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_toppings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pepperoni : 1;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sausage	 : 1;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onions	 : 1;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peppers	 : 1;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mushrooms : 1;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sauce	 : 1;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cheese	 : 2;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//goes from no cheese to triple cheese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 toppings;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47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could specify a pizza this way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819400"/>
            <a:ext cx="10972800" cy="3352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toppings choices;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(&amp;choices, 0,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(toppings));</a:t>
            </a:r>
          </a:p>
          <a:p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//sets the garbage to all zeroes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choices.pepperoni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choices.onions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choices.sauce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choices.cheese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2;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//double cheese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order(&amp;choices);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27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Struct</a:t>
            </a:r>
            <a:r>
              <a:rPr lang="en-US" dirty="0"/>
              <a:t> size and padding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Structs</a:t>
            </a:r>
            <a:r>
              <a:rPr lang="en-US" dirty="0"/>
              <a:t> are always padded out to multiples of 4 or even 8 bytes, depending on architecture</a:t>
            </a:r>
          </a:p>
          <a:p>
            <a:pPr lvl="1"/>
            <a:r>
              <a:rPr lang="en-US" dirty="0"/>
              <a:t>Unless you use compiler specific statements to change byte packing</a:t>
            </a:r>
          </a:p>
          <a:p>
            <a:r>
              <a:rPr lang="en-US" dirty="0"/>
              <a:t>After the last bit field, there will be empty space up to the nearest 4 byte boundary</a:t>
            </a:r>
          </a:p>
          <a:p>
            <a:r>
              <a:rPr lang="en-US" dirty="0"/>
              <a:t>You can mix bit field members and non-bit field members in a </a:t>
            </a:r>
            <a:r>
              <a:rPr lang="en-US" dirty="0" err="1"/>
              <a:t>struct</a:t>
            </a:r>
            <a:endParaRPr lang="en-US" dirty="0"/>
          </a:p>
          <a:p>
            <a:pPr lvl="1"/>
            <a:r>
              <a:rPr lang="en-US" dirty="0"/>
              <a:t>Whenever you switch, it will pad out to 4 bytes</a:t>
            </a:r>
          </a:p>
          <a:p>
            <a:pPr lvl="1"/>
            <a:r>
              <a:rPr lang="en-US" dirty="0"/>
              <a:t>You can also have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bit fields which also pad out to 4 bytes</a:t>
            </a:r>
          </a:p>
        </p:txBody>
      </p:sp>
    </p:spTree>
    <p:extLst>
      <p:ext uri="{BB962C8B-B14F-4D97-AF65-F5344CB8AC3E}">
        <p14:creationId xmlns:p14="http://schemas.microsoft.com/office/powerpoint/2010/main" val="300550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Padding example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8305800" y="1524001"/>
          <a:ext cx="3276600" cy="5362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2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4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066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061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light</a:t>
                      </a:r>
                    </a:p>
                    <a:p>
                      <a:pPr algn="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toaster</a:t>
                      </a:r>
                    </a:p>
                    <a:p>
                      <a:pPr algn="r"/>
                      <a:r>
                        <a:rPr lang="en-US" sz="2000" i="1" dirty="0"/>
                        <a:t>padding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  <a:p>
                      <a:r>
                        <a:rPr lang="en-US" sz="2000" dirty="0"/>
                        <a:t>1</a:t>
                      </a:r>
                    </a:p>
                    <a:p>
                      <a:r>
                        <a:rPr lang="en-US" sz="2000" dirty="0"/>
                        <a:t>30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5192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count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32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7277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outlets</a:t>
                      </a:r>
                    </a:p>
                    <a:p>
                      <a:pPr algn="r"/>
                      <a:r>
                        <a:rPr lang="en-US" sz="2000" i="1" dirty="0"/>
                        <a:t>unnamed</a:t>
                      </a:r>
                    </a:p>
                    <a:p>
                      <a:pPr algn="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clock</a:t>
                      </a:r>
                    </a:p>
                    <a:p>
                      <a:pPr algn="r"/>
                      <a:r>
                        <a:rPr lang="en-US" sz="2000" i="1" dirty="0"/>
                        <a:t>unnamed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r"/>
                      <a:r>
                        <a:rPr lang="en-US" sz="2000" i="1" dirty="0"/>
                        <a:t>padding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4</a:t>
                      </a:r>
                    </a:p>
                    <a:p>
                      <a:r>
                        <a:rPr lang="en-US" sz="2000" dirty="0"/>
                        <a:t>4</a:t>
                      </a:r>
                    </a:p>
                    <a:p>
                      <a:r>
                        <a:rPr lang="en-US" sz="2000" dirty="0"/>
                        <a:t>1</a:t>
                      </a:r>
                    </a:p>
                    <a:p>
                      <a:r>
                        <a:rPr lang="en-US" sz="2000" dirty="0"/>
                        <a:t>0</a:t>
                      </a:r>
                    </a:p>
                    <a:p>
                      <a:r>
                        <a:rPr lang="en-US" sz="2000" dirty="0"/>
                        <a:t>23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025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flag</a:t>
                      </a:r>
                    </a:p>
                    <a:p>
                      <a:pPr algn="r"/>
                      <a:r>
                        <a:rPr lang="en-US" sz="2000" i="1" dirty="0"/>
                        <a:t>padding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  <a:p>
                      <a:r>
                        <a:rPr lang="en-US" sz="2000" dirty="0"/>
                        <a:t>31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09600" y="2057400"/>
            <a:ext cx="5943600" cy="4114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kitchen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/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light	: 1;</a:t>
            </a:r>
          </a:p>
          <a:p>
            <a:pPr lvl="1"/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toaster	: 1;</a:t>
            </a:r>
          </a:p>
          <a:p>
            <a:pPr lvl="1"/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count;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4 bytes</a:t>
            </a:r>
          </a:p>
          <a:p>
            <a:pPr lvl="1"/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outlets	: 4;</a:t>
            </a:r>
          </a:p>
          <a:p>
            <a:pPr lvl="1"/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		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4;</a:t>
            </a:r>
          </a:p>
          <a:p>
            <a:pPr lvl="1"/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clock	: 1;</a:t>
            </a:r>
          </a:p>
          <a:p>
            <a:pPr lvl="1"/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: 0;</a:t>
            </a:r>
          </a:p>
          <a:p>
            <a:pPr lvl="1"/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flag	: 1;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0" y="3600272"/>
            <a:ext cx="12859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16</a:t>
            </a:r>
          </a:p>
          <a:p>
            <a:pPr algn="ctr"/>
            <a:r>
              <a:rPr lang="en-US" sz="3600" b="1" dirty="0"/>
              <a:t>bytes</a:t>
            </a:r>
          </a:p>
        </p:txBody>
      </p:sp>
    </p:spTree>
    <p:extLst>
      <p:ext uri="{BB962C8B-B14F-4D97-AF65-F5344CB8AC3E}">
        <p14:creationId xmlns:p14="http://schemas.microsoft.com/office/powerpoint/2010/main" val="294161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bit fields</a:t>
            </a:r>
          </a:p>
          <a:p>
            <a:r>
              <a:rPr lang="en-US" dirty="0"/>
              <a:t>Unions</a:t>
            </a:r>
          </a:p>
          <a:p>
            <a:r>
              <a:rPr lang="en-US" dirty="0"/>
              <a:t>Trees</a:t>
            </a:r>
          </a:p>
          <a:p>
            <a:r>
              <a:rPr lang="en-US" dirty="0"/>
              <a:t>Users and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Project 4</a:t>
            </a:r>
          </a:p>
          <a:p>
            <a:pPr lvl="1"/>
            <a:r>
              <a:rPr lang="en-US" b="1" dirty="0"/>
              <a:t>Due Friday by midnight!</a:t>
            </a:r>
          </a:p>
          <a:p>
            <a:r>
              <a:rPr lang="en-US" dirty="0"/>
              <a:t>Keep reading K&amp;R chapter 6</a:t>
            </a:r>
          </a:p>
          <a:p>
            <a:r>
              <a:rPr lang="en-US" dirty="0"/>
              <a:t>Read LPI chapters 8 and 10</a:t>
            </a:r>
          </a:p>
          <a:p>
            <a:r>
              <a:rPr lang="en-US" b="1" dirty="0"/>
              <a:t>Exam 2 is next 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905000"/>
            <a:ext cx="10972800" cy="4572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3600" i="1" dirty="0"/>
              <a:t>C combines the power and performance of assembly language with the flexibility and ease-of-use of assembly language.</a:t>
            </a:r>
          </a:p>
          <a:p>
            <a:pPr marL="118872" indent="0">
              <a:buNone/>
            </a:pPr>
            <a:endParaRPr lang="en-US" sz="3600" i="1" dirty="0"/>
          </a:p>
          <a:p>
            <a:pPr marL="118872" indent="0">
              <a:buNone/>
            </a:pPr>
            <a:r>
              <a:rPr lang="en-US" sz="3600" i="1" dirty="0"/>
              <a:t>	</a:t>
            </a:r>
            <a:r>
              <a:rPr lang="en-US" sz="3600" dirty="0"/>
              <a:t>Anonymous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6973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08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Singly linked list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Node consists of data and a single next pointer</a:t>
            </a:r>
          </a:p>
          <a:p>
            <a:r>
              <a:rPr lang="en-US"/>
              <a:t>Advantages: fast and easy to implement</a:t>
            </a:r>
          </a:p>
          <a:p>
            <a:r>
              <a:rPr lang="en-US"/>
              <a:t>Disadvantages: forward movement only</a:t>
            </a:r>
            <a:endParaRPr lang="en-US" dirty="0"/>
          </a:p>
        </p:txBody>
      </p:sp>
      <p:cxnSp>
        <p:nvCxnSpPr>
          <p:cNvPr id="4" name="Straight Arrow Connector 3"/>
          <p:cNvCxnSpPr>
            <a:stCxn id="10" idx="3"/>
            <a:endCxn id="11" idx="1"/>
          </p:cNvCxnSpPr>
          <p:nvPr/>
        </p:nvCxnSpPr>
        <p:spPr>
          <a:xfrm>
            <a:off x="4572000" y="50292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stCxn id="11" idx="3"/>
            <a:endCxn id="12" idx="1"/>
          </p:cNvCxnSpPr>
          <p:nvPr/>
        </p:nvCxnSpPr>
        <p:spPr>
          <a:xfrm>
            <a:off x="7315200" y="50292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hape 5"/>
          <p:cNvCxnSpPr>
            <a:stCxn id="12" idx="3"/>
          </p:cNvCxnSpPr>
          <p:nvPr/>
        </p:nvCxnSpPr>
        <p:spPr>
          <a:xfrm>
            <a:off x="10058400" y="5029200"/>
            <a:ext cx="228600" cy="9144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hape 6"/>
          <p:cNvCxnSpPr>
            <a:endCxn id="10" idx="1"/>
          </p:cNvCxnSpPr>
          <p:nvPr/>
        </p:nvCxnSpPr>
        <p:spPr>
          <a:xfrm rot="16200000" flipH="1">
            <a:off x="2171700" y="4457700"/>
            <a:ext cx="762000" cy="3810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06000" y="5874604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52600" y="381000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head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43200" y="45720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86400" y="45720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47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229600" y="45720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58</a:t>
            </a:r>
          </a:p>
        </p:txBody>
      </p:sp>
    </p:spTree>
    <p:extLst>
      <p:ext uri="{BB962C8B-B14F-4D97-AF65-F5344CB8AC3E}">
        <p14:creationId xmlns:p14="http://schemas.microsoft.com/office/powerpoint/2010/main" val="294636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node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9398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We'll use this definition for our node for singly linked lists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Somewhere, we will have the following variable to hold the beginning of the list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209800"/>
            <a:ext cx="10972800" cy="2319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_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node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data;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_node*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next;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 node;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5562600"/>
            <a:ext cx="10972800" cy="795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node* head = NULL;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39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write a method that will remove all the nodes from a singly linked list</a:t>
            </a:r>
          </a:p>
          <a:p>
            <a:pPr lvl="1"/>
            <a:r>
              <a:rPr lang="en-US" dirty="0"/>
              <a:t>Don't forget to free all the nodes!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With this implementation, the user will have to set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head</a:t>
            </a:r>
            <a:r>
              <a:rPr lang="en-US" dirty="0"/>
              <a:t>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 manually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471930"/>
            <a:ext cx="10972800" cy="795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empty(node* head);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40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5546</TotalTime>
  <Words>1286</Words>
  <Application>Microsoft Office PowerPoint</Application>
  <PresentationFormat>Widescreen</PresentationFormat>
  <Paragraphs>224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4 </vt:lpstr>
      <vt:lpstr>Quotes</vt:lpstr>
      <vt:lpstr>Linked lists</vt:lpstr>
      <vt:lpstr>Singly linked list</vt:lpstr>
      <vt:lpstr>An example node struct</vt:lpstr>
      <vt:lpstr>Empty</vt:lpstr>
      <vt:lpstr>Insert in sorted order</vt:lpstr>
      <vt:lpstr>Enums</vt:lpstr>
      <vt:lpstr>enum</vt:lpstr>
      <vt:lpstr>Using enum</vt:lpstr>
      <vt:lpstr>Creating enum types</vt:lpstr>
      <vt:lpstr>typedef + enum</vt:lpstr>
      <vt:lpstr>enum values</vt:lpstr>
      <vt:lpstr>Specifying values</vt:lpstr>
      <vt:lpstr>A classic enum</vt:lpstr>
      <vt:lpstr>Bit Fields</vt:lpstr>
      <vt:lpstr>Saving space</vt:lpstr>
      <vt:lpstr>What if you wanted to record bits?</vt:lpstr>
      <vt:lpstr>Bit fields in a struct</vt:lpstr>
      <vt:lpstr>Code example</vt:lpstr>
      <vt:lpstr>Struct size and padding</vt:lpstr>
      <vt:lpstr>Padding example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637</cp:revision>
  <dcterms:created xsi:type="dcterms:W3CDTF">2009-08-24T20:26:10Z</dcterms:created>
  <dcterms:modified xsi:type="dcterms:W3CDTF">2025-03-17T17:00:14Z</dcterms:modified>
</cp:coreProperties>
</file>